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64" r:id="rId9"/>
    <p:sldId id="283" r:id="rId10"/>
    <p:sldId id="266" r:id="rId11"/>
    <p:sldId id="267" r:id="rId12"/>
    <p:sldId id="270" r:id="rId13"/>
    <p:sldId id="271" r:id="rId14"/>
    <p:sldId id="272" r:id="rId15"/>
    <p:sldId id="273" r:id="rId16"/>
    <p:sldId id="277" r:id="rId17"/>
    <p:sldId id="278" r:id="rId18"/>
    <p:sldId id="279" r:id="rId19"/>
    <p:sldId id="280" r:id="rId20"/>
    <p:sldId id="281" r:id="rId21"/>
    <p:sldId id="284" r:id="rId22"/>
    <p:sldId id="285" r:id="rId23"/>
    <p:sldId id="286" r:id="rId24"/>
    <p:sldId id="282" r:id="rId25"/>
    <p:sldId id="275" r:id="rId26"/>
    <p:sldId id="274" r:id="rId27"/>
    <p:sldId id="276" r:id="rId28"/>
    <p:sldId id="28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169AF6-E549-FA4B-B54D-47E7F4E21402}" v="83" dt="2023-04-25T20:35:07.9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43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26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41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51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58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96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48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79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33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93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2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05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53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26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4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20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43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gautamkumar.co.uk/wp-content/uploads/2021/10/terraform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hCu7NtpcRo?feature=oembed" TargetMode="Externa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bjpeterdelacruz/chamorro-dictionary-admin-console/src/maste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876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terraform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876" y="4851399"/>
            <a:ext cx="4513792" cy="9144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BJ Dela Cruz, CISSP</a:t>
            </a:r>
          </a:p>
          <a:p>
            <a:r>
              <a:rPr lang="en-US" dirty="0">
                <a:solidFill>
                  <a:srgbClr val="FFFFFF"/>
                </a:solidFill>
              </a:rPr>
              <a:t>Software Development Branch 3</a:t>
            </a:r>
          </a:p>
        </p:txBody>
      </p:sp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B1F3277-5F6F-A4A5-1F3F-2A62A6A6B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263" y="2433919"/>
            <a:ext cx="3211160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6325A30-6127-D736-1538-AC3A7862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Azure provider example</a:t>
            </a:r>
          </a:p>
        </p:txBody>
      </p:sp>
      <p:sp useBgFill="1">
        <p:nvSpPr>
          <p:cNvPr id="19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D7AFCE2-6137-8CA1-265C-B69EC67F0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679" y="2534228"/>
            <a:ext cx="5124328" cy="30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9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components: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7D06-B0C2-6169-474B-17637F12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92572"/>
            <a:ext cx="10820400" cy="3655828"/>
          </a:xfrm>
        </p:spPr>
        <p:txBody>
          <a:bodyPr anchor="t">
            <a:normAutofit/>
          </a:bodyPr>
          <a:lstStyle/>
          <a:p>
            <a:r>
              <a:rPr lang="en-US" sz="2400" dirty="0"/>
              <a:t>The most important element in a Terraform configuration!</a:t>
            </a:r>
          </a:p>
          <a:p>
            <a:r>
              <a:rPr lang="en-US" sz="2400" dirty="0"/>
              <a:t>A resource defines one or more infrastructure elements such as a virtual network or compute instances.</a:t>
            </a:r>
          </a:p>
          <a:p>
            <a:r>
              <a:rPr lang="en-US" sz="2400" dirty="0"/>
              <a:t>Different resources have different</a:t>
            </a:r>
            <a:br>
              <a:rPr lang="en-US" sz="2400" dirty="0"/>
            </a:br>
            <a:r>
              <a:rPr lang="en-US" sz="2400" dirty="0"/>
              <a:t>arguments to configure. Some are</a:t>
            </a:r>
            <a:br>
              <a:rPr lang="en-US" sz="2400" dirty="0"/>
            </a:br>
            <a:r>
              <a:rPr lang="en-US" sz="2400" dirty="0"/>
              <a:t>optional while others are required.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BDA7C-082D-3F20-53B2-AF8CC8E4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079" y="3810000"/>
            <a:ext cx="609102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6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Examples: declaring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7D06-B0C2-6169-474B-17637F12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92572"/>
            <a:ext cx="10820400" cy="3960628"/>
          </a:xfrm>
        </p:spPr>
        <p:txBody>
          <a:bodyPr anchor="t">
            <a:normAutofit/>
          </a:bodyPr>
          <a:lstStyle/>
          <a:p>
            <a:r>
              <a:rPr lang="en-US" sz="2400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azurerm_resource_group</a:t>
            </a:r>
            <a:r>
              <a:rPr lang="en-US" sz="2400" dirty="0"/>
              <a:t> defines a resource group called </a:t>
            </a:r>
            <a:r>
              <a:rPr lang="en-US" sz="2400" b="1" u="sng" dirty="0"/>
              <a:t>rg-chamorro-dictionary-dev</a:t>
            </a:r>
            <a:r>
              <a:rPr lang="en-US" sz="2400" dirty="0"/>
              <a:t> in the East US region of Azure.</a:t>
            </a:r>
          </a:p>
          <a:p>
            <a:r>
              <a:rPr lang="en-US" sz="2400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random_password</a:t>
            </a:r>
            <a:r>
              <a:rPr lang="en-US" sz="2400" dirty="0"/>
              <a:t> resource comes from the “random” provider and is used to generate a random, sensitive</a:t>
            </a:r>
            <a:br>
              <a:rPr lang="en-US" sz="2400" dirty="0"/>
            </a:br>
            <a:r>
              <a:rPr lang="en-US" sz="2400" dirty="0"/>
              <a:t>string that contains 16 characters,</a:t>
            </a:r>
            <a:br>
              <a:rPr lang="en-US" sz="2400" dirty="0"/>
            </a:br>
            <a:r>
              <a:rPr lang="en-US" sz="2400" dirty="0"/>
              <a:t>including special characters.</a:t>
            </a:r>
          </a:p>
          <a:p>
            <a:r>
              <a:rPr lang="en-US" sz="2400" dirty="0"/>
              <a:t>The “random” provider is a logical</a:t>
            </a:r>
            <a:br>
              <a:rPr lang="en-US" sz="2400" dirty="0"/>
            </a:br>
            <a:r>
              <a:rPr lang="en-US" sz="2400" dirty="0"/>
              <a:t>provider and works entirely within</a:t>
            </a:r>
            <a:br>
              <a:rPr lang="en-US" sz="2400" dirty="0"/>
            </a:br>
            <a:r>
              <a:rPr lang="en-US" sz="2400" dirty="0"/>
              <a:t>Terraform logic.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BDA7C-082D-3F20-53B2-AF8CC8E4E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5177" y="4169757"/>
            <a:ext cx="6091022" cy="238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78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components: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7D06-B0C2-6169-474B-17637F12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92572"/>
            <a:ext cx="10820400" cy="3655828"/>
          </a:xfrm>
        </p:spPr>
        <p:txBody>
          <a:bodyPr anchor="t">
            <a:normAutofit/>
          </a:bodyPr>
          <a:lstStyle/>
          <a:p>
            <a:r>
              <a:rPr lang="en-US" sz="2400" dirty="0"/>
              <a:t>A data source allows Terraform to use information defined outside of Terraform.</a:t>
            </a:r>
          </a:p>
          <a:p>
            <a:r>
              <a:rPr lang="en-US" sz="2400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aws_region</a:t>
            </a:r>
            <a:r>
              <a:rPr lang="en-US" sz="2400" dirty="0"/>
              <a:t> data source gets the current region that is configured on the AWS provider.</a:t>
            </a:r>
          </a:p>
          <a:p>
            <a:r>
              <a:rPr lang="en-US" sz="2400" dirty="0"/>
              <a:t>The name of the region is used to define which</a:t>
            </a:r>
            <a:br>
              <a:rPr lang="en-US" sz="2400" dirty="0"/>
            </a:br>
            <a:r>
              <a:rPr lang="en-US" sz="2400" dirty="0"/>
              <a:t>availability zone (AZ) the subnet below should be</a:t>
            </a:r>
            <a:br>
              <a:rPr lang="en-US" sz="2400" dirty="0"/>
            </a:br>
            <a:r>
              <a:rPr lang="en-US" sz="2400" dirty="0"/>
              <a:t>deployed to (us-east-2a).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118AC86-434A-5AB8-383F-2A64DBE0F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1" y="3743821"/>
            <a:ext cx="4572000" cy="952500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FF96EBB-EFCD-B64D-473A-BD54C56E2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1" y="5092700"/>
            <a:ext cx="74930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31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components: input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7D06-B0C2-6169-474B-17637F12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92572"/>
            <a:ext cx="10820400" cy="3655828"/>
          </a:xfrm>
        </p:spPr>
        <p:txBody>
          <a:bodyPr anchor="t">
            <a:normAutofit/>
          </a:bodyPr>
          <a:lstStyle/>
          <a:p>
            <a:r>
              <a:rPr lang="en-US" sz="2400" dirty="0"/>
              <a:t>An input variable allows customization of Terraform modules without altering the module’s source code.</a:t>
            </a:r>
          </a:p>
          <a:p>
            <a:r>
              <a:rPr lang="en-US" sz="2400" dirty="0"/>
              <a:t>For example, it can be used to specify which environment to deploy resources into, e.g., Development or Production.</a:t>
            </a:r>
          </a:p>
        </p:txBody>
      </p:sp>
    </p:spTree>
    <p:extLst>
      <p:ext uri="{BB962C8B-B14F-4D97-AF65-F5344CB8AC3E}">
        <p14:creationId xmlns:p14="http://schemas.microsoft.com/office/powerpoint/2010/main" val="2420338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input 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E8DC28-DFA8-AFCF-265D-7609BAC260A1}"/>
              </a:ext>
            </a:extLst>
          </p:cNvPr>
          <p:cNvSpPr txBox="1"/>
          <p:nvPr/>
        </p:nvSpPr>
        <p:spPr>
          <a:xfrm>
            <a:off x="8130041" y="4587161"/>
            <a:ext cx="37043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When the Amazon Simple Notification Service topic called </a:t>
            </a:r>
            <a:r>
              <a:rPr lang="en-US" sz="2000" dirty="0" err="1"/>
              <a:t>MyTopic</a:t>
            </a:r>
            <a:r>
              <a:rPr lang="en-US" sz="2000" dirty="0"/>
              <a:t> is deployed, John Smith will be subscribed to it.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C6C94AC-740E-DFB9-2C35-105F954B0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501" y="2991470"/>
            <a:ext cx="7726680" cy="3520440"/>
          </a:xfrm>
          <a:prstGeom prst="rect">
            <a:avLst/>
          </a:prstGeo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DE3E1519-F4D0-7753-23EE-72F81403A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1257" y="1412630"/>
            <a:ext cx="8285306" cy="3199373"/>
          </a:xfrm>
        </p:spPr>
      </p:pic>
    </p:spTree>
    <p:extLst>
      <p:ext uri="{BB962C8B-B14F-4D97-AF65-F5344CB8AC3E}">
        <p14:creationId xmlns:p14="http://schemas.microsoft.com/office/powerpoint/2010/main" val="243248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components: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7D06-B0C2-6169-474B-17637F12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92572"/>
            <a:ext cx="10820400" cy="3655828"/>
          </a:xfrm>
        </p:spPr>
        <p:txBody>
          <a:bodyPr anchor="t">
            <a:normAutofit/>
          </a:bodyPr>
          <a:lstStyle/>
          <a:p>
            <a:r>
              <a:rPr lang="en-US" sz="2400" dirty="0"/>
              <a:t>To make information about your infrastructure available on the command line, use output values.</a:t>
            </a:r>
          </a:p>
          <a:p>
            <a:r>
              <a:rPr lang="en-US" sz="2400" dirty="0"/>
              <a:t>Outputs are rendered when Terraform applies your plan.</a:t>
            </a:r>
          </a:p>
          <a:p>
            <a:r>
              <a:rPr lang="en-US" sz="2400" dirty="0"/>
              <a:t>Values that are marked as sensitive will not be outputted to the command line.</a:t>
            </a:r>
          </a:p>
          <a:p>
            <a:r>
              <a:rPr lang="en-US" sz="2400" dirty="0"/>
              <a:t>For example, use outputs to display the endpoint of an API that was deployed to AWS, a random string that was generated using the “random” provider, etc.</a:t>
            </a:r>
          </a:p>
        </p:txBody>
      </p:sp>
    </p:spTree>
    <p:extLst>
      <p:ext uri="{BB962C8B-B14F-4D97-AF65-F5344CB8AC3E}">
        <p14:creationId xmlns:p14="http://schemas.microsoft.com/office/powerpoint/2010/main" val="3422593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outputs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CE9825C7-864C-6C7C-0A84-763107E18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77" y="2175628"/>
            <a:ext cx="5937237" cy="4069080"/>
          </a:xfr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461F311-F5AD-D62E-6BB1-FFEAB245E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14" y="2171268"/>
            <a:ext cx="5943600" cy="407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20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components: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7D06-B0C2-6169-474B-17637F12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92572"/>
            <a:ext cx="10820400" cy="3655828"/>
          </a:xfrm>
        </p:spPr>
        <p:txBody>
          <a:bodyPr anchor="t">
            <a:normAutofit/>
          </a:bodyPr>
          <a:lstStyle/>
          <a:p>
            <a:r>
              <a:rPr lang="en-US" sz="2400" dirty="0"/>
              <a:t>A module is a container for multiple resources that are grouped together.</a:t>
            </a:r>
          </a:p>
          <a:p>
            <a:r>
              <a:rPr lang="en-US" sz="2400" dirty="0"/>
              <a:t>Modules are a way to package and reuse configurations.</a:t>
            </a:r>
          </a:p>
          <a:p>
            <a:pPr lvl="1"/>
            <a:r>
              <a:rPr lang="en-US" sz="2200" dirty="0"/>
              <a:t>If you are going to build a collection of serverless applications that use AWS Lambda, Amazon API Gateway, and Amazon DynamoDB, and each of these resources uses a standard or default configuration, then package them into a module so they can be reused in projects.</a:t>
            </a:r>
          </a:p>
          <a:p>
            <a:r>
              <a:rPr lang="en-US" sz="2400" dirty="0"/>
              <a:t>Every Terraform configuration has at least one module, the root module.</a:t>
            </a:r>
          </a:p>
          <a:p>
            <a:r>
              <a:rPr lang="en-US" sz="2400" dirty="0"/>
              <a:t>A module can call child modules to include their resources in the configuration.</a:t>
            </a:r>
          </a:p>
        </p:txBody>
      </p:sp>
    </p:spTree>
    <p:extLst>
      <p:ext uri="{BB962C8B-B14F-4D97-AF65-F5344CB8AC3E}">
        <p14:creationId xmlns:p14="http://schemas.microsoft.com/office/powerpoint/2010/main" val="2365346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examples: modules</a:t>
            </a:r>
          </a:p>
        </p:txBody>
      </p:sp>
      <p:pic>
        <p:nvPicPr>
          <p:cNvPr id="7" name="Content Placeholder 6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008DE7EC-86B5-16FD-B056-9DD6E50B1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42" y="2739588"/>
            <a:ext cx="7692915" cy="3649662"/>
          </a:xfrm>
        </p:spPr>
      </p:pic>
    </p:spTree>
    <p:extLst>
      <p:ext uri="{BB962C8B-B14F-4D97-AF65-F5344CB8AC3E}">
        <p14:creationId xmlns:p14="http://schemas.microsoft.com/office/powerpoint/2010/main" val="1221621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9ED717-EF4D-0FCD-ACD3-21D21F00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2339A-A684-7E76-EE62-46E9AD2C7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92572"/>
            <a:ext cx="10820400" cy="3655828"/>
          </a:xfrm>
        </p:spPr>
        <p:txBody>
          <a:bodyPr anchor="t">
            <a:normAutofit/>
          </a:bodyPr>
          <a:lstStyle/>
          <a:p>
            <a:r>
              <a:rPr lang="en-US" sz="2800" dirty="0"/>
              <a:t>What is Terraform, and what are its benefits?</a:t>
            </a:r>
          </a:p>
          <a:p>
            <a:r>
              <a:rPr lang="en-US" sz="2800" dirty="0"/>
              <a:t>The components of a Terraform configuration</a:t>
            </a:r>
          </a:p>
          <a:p>
            <a:pPr lvl="1"/>
            <a:r>
              <a:rPr lang="en-US" sz="2600" dirty="0"/>
              <a:t>Providers, resources, data sources, input variables, outputs, modules</a:t>
            </a:r>
          </a:p>
          <a:p>
            <a:r>
              <a:rPr lang="en-US" sz="2800" dirty="0"/>
              <a:t>How does Terraform keep track of changes to your infrastructure?</a:t>
            </a:r>
          </a:p>
          <a:p>
            <a:r>
              <a:rPr lang="en-US" sz="2800" dirty="0"/>
              <a:t>Terraform commands: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800" dirty="0"/>
              <a:t>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validate</a:t>
            </a:r>
            <a:r>
              <a:rPr lang="en-US" sz="2800" dirty="0"/>
              <a:t>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plan</a:t>
            </a:r>
            <a:r>
              <a:rPr lang="en-US" sz="2800" dirty="0"/>
              <a:t>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n-US" sz="2800" dirty="0"/>
              <a:t>, and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destroy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/>
              <a:t>Examples of using Terraform to provision AWS and Azure resources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6334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create-lambda-function module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71F2F8BA-F5EC-E687-976F-C3B3BE323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65" y="1719943"/>
            <a:ext cx="2879416" cy="5067774"/>
          </a:xfr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AE0C8E46-2897-5BF6-3953-4B16D6ECD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43" y="4268896"/>
            <a:ext cx="6476969" cy="2518821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FCC44A46-44B0-4F4A-AF3C-EA43EF2BE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180" y="1719943"/>
            <a:ext cx="4072094" cy="251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98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does terraform keep track of changes to your infrastructure?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8E9B8E-9255-0EF7-22D6-99F20F9FEFE4}"/>
              </a:ext>
            </a:extLst>
          </p:cNvPr>
          <p:cNvSpPr txBox="1">
            <a:spLocks/>
          </p:cNvSpPr>
          <p:nvPr/>
        </p:nvSpPr>
        <p:spPr>
          <a:xfrm>
            <a:off x="4527395" y="1960105"/>
            <a:ext cx="7036420" cy="4647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Terraform stores information about your infrastructure in *.</a:t>
            </a:r>
            <a:r>
              <a:rPr lang="en-US" sz="2400" dirty="0" err="1"/>
              <a:t>tfstate</a:t>
            </a:r>
            <a:r>
              <a:rPr lang="en-US" sz="2400" dirty="0"/>
              <a:t> files.</a:t>
            </a:r>
          </a:p>
          <a:p>
            <a:r>
              <a:rPr lang="en-US" sz="2400" dirty="0"/>
              <a:t>These files keep track of resources created by a configuration and map to real-world resources.</a:t>
            </a:r>
          </a:p>
          <a:p>
            <a:r>
              <a:rPr lang="en-US" sz="2400" dirty="0"/>
              <a:t>You can store these files on your development machine or in a remote storage location such as a Blob Storage account or an S3 bucket.</a:t>
            </a:r>
          </a:p>
          <a:p>
            <a:r>
              <a:rPr lang="en-US" sz="2400" dirty="0"/>
              <a:t>Use state locking when collaborating with members of your team to avoid conflicts and data corruption.</a:t>
            </a:r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F578278C-8CF2-C98A-431E-35D7276EA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51484" y="1960106"/>
            <a:ext cx="3480566" cy="46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21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does terraform keep track of changes to your infrastructure?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8E9B8E-9255-0EF7-22D6-99F20F9FEFE4}"/>
              </a:ext>
            </a:extLst>
          </p:cNvPr>
          <p:cNvSpPr txBox="1">
            <a:spLocks/>
          </p:cNvSpPr>
          <p:nvPr/>
        </p:nvSpPr>
        <p:spPr>
          <a:xfrm>
            <a:off x="4527395" y="1960105"/>
            <a:ext cx="7225990" cy="4647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Alice applies changes to the infrastructure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apply</a:t>
            </a:r>
            <a:r>
              <a:rPr lang="en-US" sz="2400" dirty="0"/>
              <a:t> and then commits her changes to a remote repository in </a:t>
            </a:r>
            <a:r>
              <a:rPr lang="en-US" sz="2400" dirty="0" err="1"/>
              <a:t>BitBucket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Bob has an older version of the configuration, so he pulls in the changes made by Alice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pull</a:t>
            </a:r>
            <a:r>
              <a:rPr lang="en-US" sz="2400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When Bob runs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terraform plan</a:t>
            </a:r>
            <a:r>
              <a:rPr lang="en-US" sz="2400" dirty="0"/>
              <a:t>, he receives the message:</a:t>
            </a:r>
          </a:p>
          <a:p>
            <a:pPr marL="0" indent="0" algn="ctr">
              <a:buNone/>
            </a:pPr>
            <a:r>
              <a:rPr lang="en-US" sz="1400" b="1" dirty="0">
                <a:solidFill>
                  <a:srgbClr val="39C026"/>
                </a:solidFill>
                <a:effectLst/>
                <a:latin typeface="Menlo" panose="020B0609030804020204" pitchFamily="49" charset="0"/>
              </a:rPr>
              <a:t>No changes.</a:t>
            </a:r>
            <a:r>
              <a:rPr lang="en-US" sz="14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Your infrastructure matches the configuration.</a:t>
            </a:r>
            <a:endParaRPr lang="en-US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9C05F0-E581-65FF-998A-EA8047BF2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51484" y="1960105"/>
            <a:ext cx="3480566" cy="4647166"/>
          </a:xfrm>
        </p:spPr>
      </p:pic>
    </p:spTree>
    <p:extLst>
      <p:ext uri="{BB962C8B-B14F-4D97-AF65-F5344CB8AC3E}">
        <p14:creationId xmlns:p14="http://schemas.microsoft.com/office/powerpoint/2010/main" val="2312027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does terraform keep track of changes to your infrastructure?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8E9B8E-9255-0EF7-22D6-99F20F9FEFE4}"/>
              </a:ext>
            </a:extLst>
          </p:cNvPr>
          <p:cNvSpPr txBox="1">
            <a:spLocks/>
          </p:cNvSpPr>
          <p:nvPr/>
        </p:nvSpPr>
        <p:spPr>
          <a:xfrm>
            <a:off x="4527395" y="1960105"/>
            <a:ext cx="7225990" cy="4647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You can use Blob Storage in Azure to store the state file. Blob Storage supports locking through its lease mechanism.</a:t>
            </a:r>
          </a:p>
          <a:p>
            <a:r>
              <a:rPr lang="en-US" sz="2400" dirty="0"/>
              <a:t>Or you can use an S3 bucket in AWS to store the state file. To lock the state file, you need to set up and configure the IAM permissions for a DynamoDB table.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9C05F0-E581-65FF-998A-EA8047BF2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51484" y="1960105"/>
            <a:ext cx="3480566" cy="4647166"/>
          </a:xfrm>
        </p:spPr>
      </p:pic>
    </p:spTree>
    <p:extLst>
      <p:ext uri="{BB962C8B-B14F-4D97-AF65-F5344CB8AC3E}">
        <p14:creationId xmlns:p14="http://schemas.microsoft.com/office/powerpoint/2010/main" val="136096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Commands: 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, validate, plan, apply, destroy</a:t>
            </a:r>
          </a:p>
        </p:txBody>
      </p:sp>
      <p:pic>
        <p:nvPicPr>
          <p:cNvPr id="6" name="Content Placeholder 5" descr="Diagram, timeline&#10;&#10;Description automatically generated">
            <a:extLst>
              <a:ext uri="{FF2B5EF4-FFF2-40B4-BE49-F238E27FC236}">
                <a16:creationId xmlns:a16="http://schemas.microsoft.com/office/drawing/2014/main" id="{4B00DF02-AE08-2397-EBC5-977354B18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327" y="1719943"/>
            <a:ext cx="9109346" cy="47543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D8E03E-EC73-1132-9EB5-45999EB9F61B}"/>
              </a:ext>
            </a:extLst>
          </p:cNvPr>
          <p:cNvSpPr txBox="1"/>
          <p:nvPr/>
        </p:nvSpPr>
        <p:spPr>
          <a:xfrm>
            <a:off x="1541326" y="6474299"/>
            <a:ext cx="910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Source: </a:t>
            </a:r>
            <a:r>
              <a:rPr lang="en-US" dirty="0">
                <a:hlinkClick r:id="rId4"/>
              </a:rPr>
              <a:t>https://blog.gautamkumar.co.uk/wp-content/uploads/2021/10/terraform.png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471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Architecture diagram: chamorro dictionary admin console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890F24-C049-3F2E-ADFE-E5D59B4A0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5316" y="1840455"/>
            <a:ext cx="4901368" cy="4901368"/>
          </a:xfrm>
        </p:spPr>
      </p:pic>
    </p:spTree>
    <p:extLst>
      <p:ext uri="{BB962C8B-B14F-4D97-AF65-F5344CB8AC3E}">
        <p14:creationId xmlns:p14="http://schemas.microsoft.com/office/powerpoint/2010/main" val="1040696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Demo: deploying to </a:t>
            </a:r>
            <a:r>
              <a:rPr lang="en-US" dirty="0" err="1">
                <a:solidFill>
                  <a:schemeClr val="bg1"/>
                </a:solidFill>
              </a:rPr>
              <a:t>aws</a:t>
            </a:r>
            <a:r>
              <a:rPr lang="en-US" dirty="0">
                <a:solidFill>
                  <a:schemeClr val="bg1"/>
                </a:solidFill>
              </a:rPr>
              <a:t> and azure</a:t>
            </a:r>
          </a:p>
        </p:txBody>
      </p:sp>
      <p:pic>
        <p:nvPicPr>
          <p:cNvPr id="6" name="Online Media 5" descr="Terraform Demo">
            <a:hlinkClick r:id="" action="ppaction://media"/>
            <a:extLst>
              <a:ext uri="{FF2B5EF4-FFF2-40B4-BE49-F238E27FC236}">
                <a16:creationId xmlns:a16="http://schemas.microsoft.com/office/drawing/2014/main" id="{777357F9-61A2-BEA9-6C63-4EB2FF74595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50008" y="2000581"/>
            <a:ext cx="80919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9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Putting it all together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329155-F940-6BF7-6C29-43FA83707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cs typeface="Courier New" panose="02070309020205020404" pitchFamily="49" charset="0"/>
                <a:hlinkClick r:id="rId3"/>
              </a:rPr>
              <a:t>https://bitbucket.org/bjpeterdelacruz/chamorro-dictionary-admin-console/src/master</a:t>
            </a:r>
            <a:endParaRPr lang="en-US" sz="24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346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certifications</a:t>
            </a:r>
          </a:p>
        </p:txBody>
      </p:sp>
      <p:pic>
        <p:nvPicPr>
          <p:cNvPr id="7" name="Content Placeholder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1F2714A-61DE-90CB-54EC-8D0F6B96D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7" y="2598738"/>
            <a:ext cx="3649662" cy="3649662"/>
          </a:xfrm>
        </p:spPr>
      </p:pic>
      <p:pic>
        <p:nvPicPr>
          <p:cNvPr id="11" name="Picture 10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5E773424-E15B-877C-9B48-173A88415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169" y="2598738"/>
            <a:ext cx="3649662" cy="3649662"/>
          </a:xfrm>
          <a:prstGeom prst="rect">
            <a:avLst/>
          </a:prstGeom>
        </p:spPr>
      </p:pic>
      <p:pic>
        <p:nvPicPr>
          <p:cNvPr id="14" name="Picture 13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E8AE1EAD-0A7C-0C5F-BCEA-E582135D9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31" y="2598737"/>
            <a:ext cx="3649662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33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terraform?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7D06-B0C2-6169-474B-17637F12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92572"/>
            <a:ext cx="10820400" cy="3198627"/>
          </a:xfrm>
        </p:spPr>
        <p:txBody>
          <a:bodyPr>
            <a:normAutofit/>
          </a:bodyPr>
          <a:lstStyle/>
          <a:p>
            <a:r>
              <a:rPr lang="en-US" sz="2800" dirty="0"/>
              <a:t>An infrastructure-as-code (</a:t>
            </a:r>
            <a:r>
              <a:rPr lang="en-US" sz="2800" dirty="0" err="1"/>
              <a:t>IaC</a:t>
            </a:r>
            <a:r>
              <a:rPr lang="en-US" sz="2800" dirty="0"/>
              <a:t>) tool that allows developers to provision cloud and on-premises resources using easy-to-understand, human-readable configuration files</a:t>
            </a:r>
          </a:p>
          <a:p>
            <a:r>
              <a:rPr lang="en-US" sz="2800" dirty="0"/>
              <a:t>Platform-agnostic</a:t>
            </a:r>
          </a:p>
          <a:p>
            <a:pPr lvl="1"/>
            <a:r>
              <a:rPr lang="en-US" sz="2600" dirty="0"/>
              <a:t>Provision resources in different cloud providers (AWS, Azure, GCP)</a:t>
            </a:r>
          </a:p>
        </p:txBody>
      </p:sp>
    </p:spTree>
    <p:extLst>
      <p:ext uri="{BB962C8B-B14F-4D97-AF65-F5344CB8AC3E}">
        <p14:creationId xmlns:p14="http://schemas.microsoft.com/office/powerpoint/2010/main" val="3288616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7D06-B0C2-6169-474B-17637F12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92572"/>
            <a:ext cx="10820400" cy="3655828"/>
          </a:xfrm>
        </p:spPr>
        <p:txBody>
          <a:bodyPr anchor="t">
            <a:normAutofit/>
          </a:bodyPr>
          <a:lstStyle/>
          <a:p>
            <a:r>
              <a:rPr lang="en-US" sz="2800" dirty="0"/>
              <a:t>Deploy N-tier applications</a:t>
            </a:r>
          </a:p>
          <a:p>
            <a:pPr lvl="1"/>
            <a:r>
              <a:rPr lang="en-US" sz="2600" dirty="0"/>
              <a:t>Web application + database + external sources (e.g., email providers)</a:t>
            </a:r>
          </a:p>
          <a:p>
            <a:r>
              <a:rPr lang="en-US" sz="2800" dirty="0"/>
              <a:t>Multi-cloud deployment</a:t>
            </a:r>
          </a:p>
          <a:p>
            <a:pPr lvl="1"/>
            <a:r>
              <a:rPr lang="en-US" sz="2600" dirty="0"/>
              <a:t>Deploy resources to both AWS and Azure</a:t>
            </a:r>
          </a:p>
          <a:p>
            <a:r>
              <a:rPr lang="en-US" sz="2800" dirty="0"/>
              <a:t>Parallel environments</a:t>
            </a:r>
          </a:p>
          <a:p>
            <a:pPr lvl="1"/>
            <a:r>
              <a:rPr lang="en-US" sz="2600" dirty="0"/>
              <a:t>Development, QA, and Production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3039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Without using an infrastructure-as-code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7D06-B0C2-6169-474B-17637F12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92572"/>
            <a:ext cx="10820400" cy="3655828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Login to AWS Management Console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Click through steps to provision a table in DynamoDB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Go through more screens to provision a web API using API Gateway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800" dirty="0"/>
              <a:t>Enable CORS support for API endpoint(s)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Set up a serverless function in AWS Lambda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800" dirty="0"/>
              <a:t>Configure environment variables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800" dirty="0"/>
              <a:t>Configure API Gateway to invoke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Set up roles for DynamoDB, API Gateway, and AWS Lambda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5467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Without using an infrastructure-as-code tool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4A285E-F056-8A75-DD43-0D267049A30A}"/>
              </a:ext>
            </a:extLst>
          </p:cNvPr>
          <p:cNvSpPr txBox="1">
            <a:spLocks/>
          </p:cNvSpPr>
          <p:nvPr/>
        </p:nvSpPr>
        <p:spPr>
          <a:xfrm>
            <a:off x="468352" y="2743201"/>
            <a:ext cx="6398990" cy="36241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97168" indent="-197168" defTabSz="315468">
              <a:lnSpc>
                <a:spcPct val="90000"/>
              </a:lnSpc>
              <a:spcAft>
                <a:spcPts val="690"/>
              </a:spcAft>
            </a:pPr>
            <a:r>
              <a:rPr lang="en-US" sz="2400"/>
              <a:t>Prone to misconfiguration</a:t>
            </a:r>
          </a:p>
          <a:p>
            <a:pPr marL="197168" indent="-197168" defTabSz="315468">
              <a:lnSpc>
                <a:spcPct val="90000"/>
              </a:lnSpc>
              <a:spcAft>
                <a:spcPts val="690"/>
              </a:spcAft>
            </a:pPr>
            <a:r>
              <a:rPr lang="en-US" sz="2400"/>
              <a:t>Time consuming</a:t>
            </a:r>
          </a:p>
          <a:p>
            <a:pPr marL="512636" lvl="1" indent="-197168" defTabSz="315468">
              <a:lnSpc>
                <a:spcPct val="90000"/>
              </a:lnSpc>
              <a:spcAft>
                <a:spcPts val="690"/>
              </a:spcAft>
            </a:pPr>
            <a:r>
              <a:rPr lang="en-US" sz="1800"/>
              <a:t>Lots of button clicks and not scalable</a:t>
            </a:r>
          </a:p>
          <a:p>
            <a:pPr marL="512636" lvl="1" indent="-197168" defTabSz="315468">
              <a:lnSpc>
                <a:spcPct val="90000"/>
              </a:lnSpc>
              <a:spcAft>
                <a:spcPts val="690"/>
              </a:spcAft>
            </a:pPr>
            <a:r>
              <a:rPr lang="en-US" sz="1800"/>
              <a:t>Someone needs to know how to use the cloud provider’s console</a:t>
            </a:r>
          </a:p>
          <a:p>
            <a:pPr marL="197168" indent="-197168" defTabSz="315468">
              <a:lnSpc>
                <a:spcPct val="90000"/>
              </a:lnSpc>
              <a:spcAft>
                <a:spcPts val="690"/>
              </a:spcAft>
            </a:pPr>
            <a:r>
              <a:rPr lang="en-US" sz="2400"/>
              <a:t>Not easy to tear down resources</a:t>
            </a:r>
          </a:p>
          <a:p>
            <a:pPr marL="512636" lvl="1" indent="-197168" defTabSz="315468">
              <a:lnSpc>
                <a:spcPct val="90000"/>
              </a:lnSpc>
              <a:spcAft>
                <a:spcPts val="690"/>
              </a:spcAft>
            </a:pPr>
            <a:r>
              <a:rPr lang="en-US" sz="1800"/>
              <a:t>A developer decides to keep resources running over the weekend to avoid repeating the manual setup process on Monday ($$$)</a:t>
            </a:r>
          </a:p>
          <a:p>
            <a:pPr marL="197168" indent="-197168" defTabSz="315468">
              <a:lnSpc>
                <a:spcPct val="90000"/>
              </a:lnSpc>
              <a:spcAft>
                <a:spcPts val="690"/>
              </a:spcAft>
            </a:pPr>
            <a:endParaRPr lang="en-US" sz="1656"/>
          </a:p>
          <a:p>
            <a:pPr marL="197168" indent="-197168" defTabSz="315468">
              <a:lnSpc>
                <a:spcPct val="90000"/>
              </a:lnSpc>
              <a:spcAft>
                <a:spcPts val="690"/>
              </a:spcAft>
            </a:pPr>
            <a:endParaRPr lang="en-US" sz="1656"/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Graphic 6" descr="Thumbs Down outline">
            <a:extLst>
              <a:ext uri="{FF2B5EF4-FFF2-40B4-BE49-F238E27FC236}">
                <a16:creationId xmlns:a16="http://schemas.microsoft.com/office/drawing/2014/main" id="{72FA381B-C1CE-FD74-EBCA-48A267D5F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17085" y="2743201"/>
            <a:ext cx="3425171" cy="342517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5826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But what about a cloud provider’s infrastructure-as-code tool?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74A285E-F056-8A75-DD43-0D267049A30A}"/>
              </a:ext>
            </a:extLst>
          </p:cNvPr>
          <p:cNvSpPr txBox="1">
            <a:spLocks/>
          </p:cNvSpPr>
          <p:nvPr/>
        </p:nvSpPr>
        <p:spPr>
          <a:xfrm>
            <a:off x="468351" y="2430966"/>
            <a:ext cx="10972799" cy="39363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Amazon Web Services (AWS)</a:t>
            </a:r>
          </a:p>
          <a:p>
            <a:pPr lvl="1"/>
            <a:r>
              <a:rPr lang="en-US" sz="1800" b="1" u="sng" dirty="0"/>
              <a:t>CloudFormation</a:t>
            </a:r>
            <a:r>
              <a:rPr lang="en-US" sz="1800" dirty="0"/>
              <a:t>: JSON or SAML</a:t>
            </a:r>
          </a:p>
          <a:p>
            <a:pPr lvl="1"/>
            <a:r>
              <a:rPr lang="en-US" sz="1800" b="1" u="sng" dirty="0"/>
              <a:t>Serverless Application Model (SAM)</a:t>
            </a:r>
            <a:r>
              <a:rPr lang="en-US" sz="1800" dirty="0"/>
              <a:t>: Extension of CF templates but only used for serverless resources</a:t>
            </a:r>
          </a:p>
          <a:p>
            <a:r>
              <a:rPr lang="en-US" sz="2000" dirty="0"/>
              <a:t>Azure</a:t>
            </a:r>
          </a:p>
          <a:p>
            <a:pPr lvl="1"/>
            <a:r>
              <a:rPr lang="en-US" sz="1800" b="1" u="sng" dirty="0"/>
              <a:t>Azure Resource Manager (ARM)</a:t>
            </a:r>
            <a:r>
              <a:rPr lang="en-US" sz="1800" dirty="0"/>
              <a:t>: JSON only</a:t>
            </a:r>
          </a:p>
          <a:p>
            <a:pPr lvl="1"/>
            <a:r>
              <a:rPr lang="en-US" sz="1800" b="1" u="sng" dirty="0"/>
              <a:t>Bicep</a:t>
            </a:r>
            <a:r>
              <a:rPr lang="en-US" sz="1800" dirty="0"/>
              <a:t>: A domain-specific language that uses declarative language like Terraform</a:t>
            </a:r>
          </a:p>
          <a:p>
            <a:pPr lvl="1"/>
            <a:endParaRPr lang="en-US" dirty="0"/>
          </a:p>
          <a:p>
            <a:r>
              <a:rPr lang="en-US" sz="2000" dirty="0"/>
              <a:t>These </a:t>
            </a:r>
            <a:r>
              <a:rPr lang="en-US" sz="2000" dirty="0" err="1"/>
              <a:t>IaC</a:t>
            </a:r>
            <a:r>
              <a:rPr lang="en-US" sz="2000" dirty="0"/>
              <a:t> tools can be used to provision resources </a:t>
            </a:r>
            <a:r>
              <a:rPr lang="en-US" sz="2000" b="1" u="sng" dirty="0"/>
              <a:t>only in their respective cloud provider</a:t>
            </a:r>
            <a:r>
              <a:rPr lang="en-US" sz="2000" dirty="0"/>
              <a:t>.</a:t>
            </a:r>
          </a:p>
          <a:p>
            <a:r>
              <a:rPr lang="en-US" sz="2000" dirty="0"/>
              <a:t>Terraform can provision resources in </a:t>
            </a:r>
            <a:r>
              <a:rPr lang="en-US" sz="2000" b="1" u="sng" dirty="0"/>
              <a:t>multiple cloud providers in a single deployment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8772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components: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7D06-B0C2-6169-474B-17637F12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92572"/>
            <a:ext cx="10820400" cy="3655828"/>
          </a:xfrm>
        </p:spPr>
        <p:txBody>
          <a:bodyPr anchor="t">
            <a:normAutofit/>
          </a:bodyPr>
          <a:lstStyle/>
          <a:p>
            <a:r>
              <a:rPr lang="en-US" sz="2400" dirty="0"/>
              <a:t>A provider is a plugin that is used to interact with cloud providers, SaaS providers, and other external APIs.</a:t>
            </a:r>
          </a:p>
          <a:p>
            <a:r>
              <a:rPr lang="en-US" sz="2400" dirty="0"/>
              <a:t>Providers add a set of resource types and data sources that Terraform can manage.</a:t>
            </a:r>
          </a:p>
          <a:p>
            <a:pPr lvl="1"/>
            <a:r>
              <a:rPr lang="en-US" sz="2200" dirty="0"/>
              <a:t>For example, 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azurerm</a:t>
            </a:r>
            <a:r>
              <a:rPr lang="en-US" sz="2200" dirty="0"/>
              <a:t> provider manages a resource called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azurerm_resource_group</a:t>
            </a:r>
            <a:r>
              <a:rPr lang="en-US" sz="2200" dirty="0"/>
              <a:t> to create a resource group in Azure.</a:t>
            </a:r>
          </a:p>
          <a:p>
            <a:r>
              <a:rPr lang="en-US" sz="2400" dirty="0"/>
              <a:t>Providers are distributed separately from Terraform.</a:t>
            </a:r>
          </a:p>
          <a:p>
            <a:r>
              <a:rPr lang="en-US" sz="2400" dirty="0"/>
              <a:t>Providers come with their own release cadence and version number.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5441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DA617-66D3-A69D-6521-19012DBC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Provider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7D06-B0C2-6169-474B-17637F12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92572"/>
            <a:ext cx="10820400" cy="3655828"/>
          </a:xfrm>
        </p:spPr>
        <p:txBody>
          <a:bodyPr anchor="t">
            <a:normAutofit/>
          </a:bodyPr>
          <a:lstStyle/>
          <a:p>
            <a:pPr marL="234315" indent="-234315" defTabSz="374904">
              <a:spcAft>
                <a:spcPts val="820"/>
              </a:spcAft>
            </a:pPr>
            <a:r>
              <a:rPr lang="en-US" sz="2400" kern="1200" cap="none" dirty="0">
                <a:effectLst/>
                <a:latin typeface="+mn-lt"/>
                <a:ea typeface="+mn-ea"/>
                <a:cs typeface="+mn-cs"/>
              </a:rPr>
              <a:t>Each provider has options to configure how it interacts with resources.</a:t>
            </a:r>
          </a:p>
          <a:p>
            <a:pPr marL="609219" lvl="1" indent="-234315" defTabSz="374904">
              <a:spcAft>
                <a:spcPts val="820"/>
              </a:spcAft>
            </a:pPr>
            <a:r>
              <a:rPr lang="en-US" sz="2000" kern="1200" cap="none" dirty="0">
                <a:effectLst/>
                <a:latin typeface="+mn-lt"/>
                <a:ea typeface="+mn-ea"/>
                <a:cs typeface="+mn-cs"/>
              </a:rPr>
              <a:t>AWS provider</a:t>
            </a:r>
          </a:p>
          <a:p>
            <a:pPr marL="984123" lvl="2" indent="-234315" defTabSz="374904">
              <a:spcAft>
                <a:spcPts val="820"/>
              </a:spcAft>
            </a:pPr>
            <a:r>
              <a:rPr lang="en-US" sz="1800" kern="1200" cap="none" dirty="0"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600" kern="1200" cap="none" dirty="0"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region</a:t>
            </a:r>
            <a:r>
              <a:rPr lang="en-US" sz="1800" kern="1200" cap="none" dirty="0">
                <a:effectLst/>
                <a:latin typeface="+mn-lt"/>
                <a:ea typeface="+mn-ea"/>
                <a:cs typeface="+mn-cs"/>
              </a:rPr>
              <a:t> parameter must be set if the </a:t>
            </a:r>
            <a:r>
              <a:rPr lang="en-US" sz="1600" kern="1200" cap="none" dirty="0"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AWS_REGION</a:t>
            </a:r>
            <a:r>
              <a:rPr lang="en-US" sz="1800" kern="1200" cap="none" dirty="0"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600" kern="1200" cap="none" dirty="0"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AWS_DEFAULT_REGION</a:t>
            </a:r>
            <a:r>
              <a:rPr lang="en-US" sz="1800" kern="1200" cap="none" dirty="0">
                <a:effectLst/>
                <a:latin typeface="+mn-lt"/>
                <a:ea typeface="+mn-ea"/>
                <a:cs typeface="+mn-cs"/>
              </a:rPr>
              <a:t> environment variables are not set.</a:t>
            </a:r>
          </a:p>
          <a:p>
            <a:pPr marL="609219" lvl="1" indent="-234315" defTabSz="374904">
              <a:spcAft>
                <a:spcPts val="820"/>
              </a:spcAft>
            </a:pPr>
            <a:r>
              <a:rPr lang="en-US" sz="2000" kern="1200" cap="none" dirty="0">
                <a:effectLst/>
                <a:latin typeface="+mn-lt"/>
                <a:ea typeface="+mn-ea"/>
                <a:cs typeface="+mn-cs"/>
              </a:rPr>
              <a:t>Azure provider</a:t>
            </a:r>
          </a:p>
          <a:p>
            <a:pPr marL="984123" lvl="2" indent="-234315" defTabSz="374904">
              <a:spcAft>
                <a:spcPts val="820"/>
              </a:spcAft>
            </a:pPr>
            <a:r>
              <a:rPr lang="en-US" sz="1800" kern="1200" cap="none" dirty="0">
                <a:effectLst/>
                <a:latin typeface="+mn-lt"/>
                <a:ea typeface="+mn-ea"/>
                <a:cs typeface="+mn-cs"/>
              </a:rPr>
              <a:t>To use the default configuration for Azure resources, use an empty </a:t>
            </a:r>
            <a:r>
              <a:rPr lang="en-US" sz="1600" kern="1200" cap="none" dirty="0"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features</a:t>
            </a:r>
            <a:r>
              <a:rPr lang="en-US" sz="1800" kern="1200" cap="none" dirty="0">
                <a:effectLst/>
                <a:latin typeface="+mn-lt"/>
                <a:ea typeface="+mn-ea"/>
                <a:cs typeface="+mn-cs"/>
              </a:rPr>
              <a:t> block.</a:t>
            </a:r>
            <a:endParaRPr lang="en-US" sz="1800" dirty="0"/>
          </a:p>
        </p:txBody>
      </p:sp>
      <p:pic>
        <p:nvPicPr>
          <p:cNvPr id="4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59AA3D-9F00-596C-6AC7-9128BF78C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03" y="5024684"/>
            <a:ext cx="6095593" cy="16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31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{A2827F46-3754-FF41-9FE4-A50AF3A9D258}tf10001058</Template>
  <TotalTime>4751</TotalTime>
  <Words>1231</Words>
  <Application>Microsoft Macintosh PowerPoint</Application>
  <PresentationFormat>Widescreen</PresentationFormat>
  <Paragraphs>112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Menlo</vt:lpstr>
      <vt:lpstr>Celestial</vt:lpstr>
      <vt:lpstr>terraform</vt:lpstr>
      <vt:lpstr>agenda</vt:lpstr>
      <vt:lpstr>What is terraform?</vt:lpstr>
      <vt:lpstr>Use cases</vt:lpstr>
      <vt:lpstr>Without using an infrastructure-as-code tool</vt:lpstr>
      <vt:lpstr>Without using an infrastructure-as-code tool</vt:lpstr>
      <vt:lpstr>But what about a cloud provider’s infrastructure-as-code tool?</vt:lpstr>
      <vt:lpstr>Terraform components: providers</vt:lpstr>
      <vt:lpstr>Provider examples</vt:lpstr>
      <vt:lpstr>Azure provider example</vt:lpstr>
      <vt:lpstr>Terraform components: resources</vt:lpstr>
      <vt:lpstr>Examples: declaring resources</vt:lpstr>
      <vt:lpstr>Terraform components: data sources</vt:lpstr>
      <vt:lpstr>Terraform components: input variables</vt:lpstr>
      <vt:lpstr>example: input variables</vt:lpstr>
      <vt:lpstr>Terraform components: outputs</vt:lpstr>
      <vt:lpstr>Example: outputs</vt:lpstr>
      <vt:lpstr>Terraform components: modules</vt:lpstr>
      <vt:lpstr>examples: modules</vt:lpstr>
      <vt:lpstr>The create-lambda-function module</vt:lpstr>
      <vt:lpstr>How does terraform keep track of changes to your infrastructure?</vt:lpstr>
      <vt:lpstr>How does terraform keep track of changes to your infrastructure?</vt:lpstr>
      <vt:lpstr>How does terraform keep track of changes to your infrastructure?</vt:lpstr>
      <vt:lpstr>Commands: init, validate, plan, apply, destroy</vt:lpstr>
      <vt:lpstr>Architecture diagram: chamorro dictionary admin console</vt:lpstr>
      <vt:lpstr>Demo: deploying to aws and azure</vt:lpstr>
      <vt:lpstr>Putting it all together</vt:lpstr>
      <vt:lpstr>certifications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BJ Peter DeLaCruz</cp:lastModifiedBy>
  <cp:revision>3</cp:revision>
  <dcterms:created xsi:type="dcterms:W3CDTF">2023-04-04T19:58:06Z</dcterms:created>
  <dcterms:modified xsi:type="dcterms:W3CDTF">2023-04-25T20:38:25Z</dcterms:modified>
</cp:coreProperties>
</file>